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7"/>
  </p:notesMasterIdLst>
  <p:handoutMasterIdLst>
    <p:handoutMasterId r:id="rId28"/>
  </p:handoutMasterIdLst>
  <p:sldIdLst>
    <p:sldId id="306" r:id="rId5"/>
    <p:sldId id="307" r:id="rId6"/>
    <p:sldId id="309" r:id="rId7"/>
    <p:sldId id="308" r:id="rId8"/>
    <p:sldId id="315" r:id="rId9"/>
    <p:sldId id="317" r:id="rId10"/>
    <p:sldId id="324" r:id="rId11"/>
    <p:sldId id="325" r:id="rId12"/>
    <p:sldId id="313" r:id="rId13"/>
    <p:sldId id="319" r:id="rId14"/>
    <p:sldId id="320" r:id="rId15"/>
    <p:sldId id="321" r:id="rId16"/>
    <p:sldId id="323" r:id="rId17"/>
    <p:sldId id="322" r:id="rId18"/>
    <p:sldId id="314" r:id="rId19"/>
    <p:sldId id="326" r:id="rId20"/>
    <p:sldId id="327" r:id="rId21"/>
    <p:sldId id="328" r:id="rId22"/>
    <p:sldId id="329" r:id="rId23"/>
    <p:sldId id="332" r:id="rId24"/>
    <p:sldId id="333" r:id="rId25"/>
    <p:sldId id="312" r:id="rId2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B280"/>
    <a:srgbClr val="134E5E"/>
    <a:srgbClr val="00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86" d="100"/>
          <a:sy n="86" d="100"/>
        </p:scale>
        <p:origin x="514" y="53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DE217D1-FCD1-4007-9E5F-165E20012D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8AB1B1-0B22-4611-8FEA-13D801286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DD7B2-2DB1-4292-9CED-B6D9BDCC5040}" type="datetime1">
              <a:rPr lang="it-IT" smtClean="0"/>
              <a:t>29/12/2020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A354F2-2D6C-47B9-96FB-4B76E1E4C7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25C8CA-3B88-4039-8D2A-86C4329D5A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447C0-1402-408B-9B31-FEBD74125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75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714F-066B-41A5-A6BD-50516EB8C346}" type="datetime1">
              <a:rPr lang="it-IT" smtClean="0"/>
              <a:pPr/>
              <a:t>29/12/2020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58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1477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2239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651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921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7465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448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1579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51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0561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0856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9466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2186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5993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415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29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225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9498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508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8741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772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7206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immagin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8" name="Elemento gra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Elemento gra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Elemento gra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3" name="Elemento gra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Elemento gra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7" name="Elemento gra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a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9" name="Elemento gra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stazione sezion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Elemento gra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5" name="Elemento gra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6" name="Elemento gra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Elemento gra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o e contenut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9" name="Elemento gra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a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166" y="0"/>
            <a:ext cx="6272784" cy="2843784"/>
          </a:xfrm>
        </p:spPr>
        <p:txBody>
          <a:bodyPr rtlCol="0"/>
          <a:lstStyle/>
          <a:p>
            <a:pPr rtl="0"/>
            <a:r>
              <a:rPr lang="it-IT" sz="5400" spc="400" dirty="0">
                <a:solidFill>
                  <a:schemeClr val="bg1"/>
                </a:solidFill>
              </a:rPr>
              <a:t>Animal </a:t>
            </a:r>
            <a:r>
              <a:rPr lang="it-IT" sz="5400" spc="400" dirty="0" err="1">
                <a:solidFill>
                  <a:schemeClr val="bg1"/>
                </a:solidFill>
              </a:rPr>
              <a:t>recognition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595" y="5354964"/>
            <a:ext cx="5093208" cy="1197864"/>
          </a:xfrm>
        </p:spPr>
        <p:txBody>
          <a:bodyPr rtlCol="0">
            <a:normAutofit/>
          </a:bodyPr>
          <a:lstStyle/>
          <a:p>
            <a:pPr rtl="0"/>
            <a:r>
              <a:rPr lang="it-IT" sz="1600" dirty="0"/>
              <a:t>Federico Luzzi - 816753</a:t>
            </a:r>
          </a:p>
          <a:p>
            <a:pPr rtl="0"/>
            <a:r>
              <a:rPr lang="it-IT" sz="1600" dirty="0"/>
              <a:t>Federico De Servi - 812166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5FC4366D-C062-49B6-9BC7-E073BE906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112551" y="1838131"/>
            <a:ext cx="1723539" cy="2096993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CA83865-E63C-4A02-8E0B-E531F5785E6A}"/>
              </a:ext>
            </a:extLst>
          </p:cNvPr>
          <p:cNvSpPr txBox="1">
            <a:spLocks/>
          </p:cNvSpPr>
          <p:nvPr/>
        </p:nvSpPr>
        <p:spPr>
          <a:xfrm>
            <a:off x="1204402" y="416239"/>
            <a:ext cx="6272784" cy="2843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b="0" spc="400" dirty="0">
                <a:latin typeface="+mn-lt"/>
              </a:rPr>
              <a:t>Image-audio </a:t>
            </a:r>
            <a:r>
              <a:rPr lang="it-IT" sz="1200" b="0" spc="400" dirty="0" err="1">
                <a:latin typeface="+mn-lt"/>
              </a:rPr>
              <a:t>recogntion</a:t>
            </a:r>
            <a:r>
              <a:rPr lang="it-IT" sz="1200" b="0" spc="400" dirty="0">
                <a:latin typeface="+mn-lt"/>
              </a:rPr>
              <a:t> &amp; </a:t>
            </a:r>
            <a:r>
              <a:rPr lang="it-IT" sz="1200" b="0" spc="400" dirty="0" err="1">
                <a:latin typeface="+mn-lt"/>
              </a:rPr>
              <a:t>retrieval</a:t>
            </a:r>
            <a:r>
              <a:rPr lang="it-IT" sz="1200" b="0" spc="400" dirty="0">
                <a:latin typeface="+mn-lt"/>
              </a:rPr>
              <a:t> for pictures and sounds of </a:t>
            </a:r>
            <a:r>
              <a:rPr lang="it-IT" sz="1200" b="0" spc="400" dirty="0" err="1">
                <a:latin typeface="+mn-lt"/>
              </a:rPr>
              <a:t>animals</a:t>
            </a:r>
            <a:endParaRPr lang="it-IT" sz="1200" b="0" dirty="0">
              <a:latin typeface="+mn-lt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B1DC0342-8300-4379-8308-CFA05015C96C}"/>
              </a:ext>
            </a:extLst>
          </p:cNvPr>
          <p:cNvSpPr txBox="1">
            <a:spLocks/>
          </p:cNvSpPr>
          <p:nvPr/>
        </p:nvSpPr>
        <p:spPr>
          <a:xfrm>
            <a:off x="6509595" y="416239"/>
            <a:ext cx="5093208" cy="1197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DIGITAL SIGNAL &amp; IMAGE PROCESSING</a:t>
            </a:r>
          </a:p>
          <a:p>
            <a:r>
              <a:rPr lang="it-IT" sz="1600" dirty="0"/>
              <a:t>2020-2021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5400" dirty="0" err="1"/>
              <a:t>Objective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 err="1"/>
              <a:t>This</a:t>
            </a:r>
            <a:r>
              <a:rPr lang="it-IT" sz="2000" dirty="0"/>
              <a:t> time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wante</a:t>
            </a:r>
            <a:r>
              <a:rPr lang="it-IT" dirty="0" err="1"/>
              <a:t>d</a:t>
            </a:r>
            <a:r>
              <a:rPr lang="it-IT" dirty="0"/>
              <a:t> to </a:t>
            </a:r>
            <a:r>
              <a:rPr lang="it-IT" dirty="0" err="1"/>
              <a:t>perform</a:t>
            </a:r>
            <a:r>
              <a:rPr lang="it-IT" dirty="0"/>
              <a:t> a </a:t>
            </a:r>
            <a:r>
              <a:rPr lang="it-IT" dirty="0" err="1"/>
              <a:t>classic</a:t>
            </a:r>
            <a:r>
              <a:rPr lang="it-IT" dirty="0"/>
              <a:t> image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. After </a:t>
            </a:r>
            <a:r>
              <a:rPr lang="it-IT" dirty="0" err="1"/>
              <a:t>applying</a:t>
            </a:r>
            <a:r>
              <a:rPr lang="it-IT" dirty="0"/>
              <a:t> some data </a:t>
            </a:r>
            <a:r>
              <a:rPr lang="it-IT" dirty="0" err="1"/>
              <a:t>augmentation</a:t>
            </a:r>
            <a:r>
              <a:rPr lang="it-IT" dirty="0"/>
              <a:t> techniques to </a:t>
            </a:r>
            <a:r>
              <a:rPr lang="it-IT" dirty="0" err="1"/>
              <a:t>our</a:t>
            </a:r>
            <a:r>
              <a:rPr lang="it-IT" dirty="0"/>
              <a:t> images (</a:t>
            </a:r>
            <a:r>
              <a:rPr lang="it-IT" i="1" dirty="0"/>
              <a:t>ImagesWithAttributes2 </a:t>
            </a:r>
            <a:r>
              <a:rPr lang="it-IT" dirty="0"/>
              <a:t>),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 transfer learning with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pretrained</a:t>
            </a:r>
            <a:r>
              <a:rPr lang="it-IT" dirty="0"/>
              <a:t> models.</a:t>
            </a:r>
            <a:endParaRPr lang="it-IT" sz="2000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3389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717" y="1399032"/>
            <a:ext cx="6190488" cy="1179576"/>
          </a:xfrm>
        </p:spPr>
        <p:txBody>
          <a:bodyPr rtlCol="0"/>
          <a:lstStyle/>
          <a:p>
            <a:pPr rtl="0"/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437" y="2889504"/>
            <a:ext cx="6190488" cy="3346704"/>
          </a:xfrm>
        </p:spPr>
        <p:txBody>
          <a:bodyPr rtlCol="0"/>
          <a:lstStyle/>
          <a:p>
            <a:pPr rtl="0"/>
            <a:r>
              <a:rPr lang="it-IT" sz="2000" dirty="0"/>
              <a:t>First of </a:t>
            </a:r>
            <a:r>
              <a:rPr lang="it-IT" sz="2000" dirty="0" err="1"/>
              <a:t>all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applied</a:t>
            </a:r>
            <a:r>
              <a:rPr lang="it-IT" sz="2000" dirty="0"/>
              <a:t> the </a:t>
            </a:r>
            <a:r>
              <a:rPr lang="it-IT" sz="2000" dirty="0" err="1"/>
              <a:t>Resnet</a:t>
            </a:r>
            <a:r>
              <a:rPr lang="it-IT" sz="2000" dirty="0"/>
              <a:t> </a:t>
            </a:r>
            <a:r>
              <a:rPr lang="it-IT" sz="2000" dirty="0" err="1"/>
              <a:t>preprocessing</a:t>
            </a:r>
            <a:r>
              <a:rPr lang="it-IT" sz="2000" dirty="0"/>
              <a:t> </a:t>
            </a:r>
            <a:r>
              <a:rPr lang="it-IT" sz="2000" dirty="0" err="1"/>
              <a:t>function</a:t>
            </a:r>
            <a:r>
              <a:rPr lang="it-IT" sz="2000" dirty="0"/>
              <a:t>. After </a:t>
            </a:r>
            <a:r>
              <a:rPr lang="it-IT" sz="2000" dirty="0" err="1"/>
              <a:t>doing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,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applied</a:t>
            </a:r>
            <a:r>
              <a:rPr lang="it-IT" sz="2000" dirty="0"/>
              <a:t> data </a:t>
            </a:r>
            <a:r>
              <a:rPr lang="it-IT" sz="2000" dirty="0" err="1"/>
              <a:t>augmentation</a:t>
            </a:r>
            <a:r>
              <a:rPr lang="it-IT" sz="2000" dirty="0"/>
              <a:t> techniques, like </a:t>
            </a:r>
            <a:r>
              <a:rPr lang="it-IT" sz="2000" dirty="0" err="1"/>
              <a:t>zooming</a:t>
            </a:r>
            <a:r>
              <a:rPr lang="it-IT" sz="2000" dirty="0"/>
              <a:t>, </a:t>
            </a:r>
            <a:r>
              <a:rPr lang="it-IT" sz="2000" dirty="0" err="1"/>
              <a:t>flipping</a:t>
            </a:r>
            <a:r>
              <a:rPr lang="it-IT" sz="2000" dirty="0"/>
              <a:t> </a:t>
            </a:r>
            <a:r>
              <a:rPr lang="it-IT" sz="2000" dirty="0" err="1"/>
              <a:t>horizontally</a:t>
            </a:r>
            <a:r>
              <a:rPr lang="it-IT" sz="2000" dirty="0"/>
              <a:t>, </a:t>
            </a:r>
            <a:r>
              <a:rPr lang="it-IT" sz="2000" dirty="0" err="1"/>
              <a:t>rotating</a:t>
            </a:r>
            <a:r>
              <a:rPr lang="it-IT" dirty="0"/>
              <a:t>, </a:t>
            </a:r>
            <a:r>
              <a:rPr lang="it-IT" dirty="0" err="1"/>
              <a:t>shifting</a:t>
            </a:r>
            <a:r>
              <a:rPr lang="it-IT" dirty="0"/>
              <a:t> and </a:t>
            </a:r>
            <a:r>
              <a:rPr lang="it-IT" dirty="0" err="1"/>
              <a:t>changing</a:t>
            </a:r>
            <a:r>
              <a:rPr lang="it-IT" dirty="0"/>
              <a:t> the </a:t>
            </a:r>
            <a:r>
              <a:rPr lang="it-IT" dirty="0" err="1"/>
              <a:t>brightness</a:t>
            </a:r>
            <a:r>
              <a:rPr lang="it-IT" dirty="0"/>
              <a:t> of the images.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imported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224x224x3 </a:t>
            </a:r>
            <a:r>
              <a:rPr lang="it-IT" dirty="0" err="1"/>
              <a:t>rgb</a:t>
            </a:r>
            <a:r>
              <a:rPr lang="it-IT" dirty="0"/>
              <a:t> images and </a:t>
            </a:r>
            <a:r>
              <a:rPr lang="it-IT" dirty="0" err="1"/>
              <a:t>fed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to </a:t>
            </a:r>
            <a:r>
              <a:rPr lang="it-IT" dirty="0" err="1"/>
              <a:t>our</a:t>
            </a:r>
            <a:r>
              <a:rPr lang="it-IT" dirty="0"/>
              <a:t> model.</a:t>
            </a:r>
            <a:endParaRPr lang="it-IT" sz="2000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63" b="63"/>
          <a:stretch/>
        </p:blipFill>
        <p:spPr>
          <a:xfrm>
            <a:off x="473075" y="1399032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  <a:p>
            <a:pPr rtl="0"/>
            <a:endParaRPr lang="it-IT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1704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12</a:t>
            </a:fld>
            <a:endParaRPr lang="it-IT"/>
          </a:p>
        </p:txBody>
      </p:sp>
      <p:sp>
        <p:nvSpPr>
          <p:cNvPr id="11" name="Titolo 2">
            <a:extLst>
              <a:ext uri="{FF2B5EF4-FFF2-40B4-BE49-F238E27FC236}">
                <a16:creationId xmlns:a16="http://schemas.microsoft.com/office/drawing/2014/main" id="{4C124DC8-0604-4BA8-B365-3B69711A31A1}"/>
              </a:ext>
            </a:extLst>
          </p:cNvPr>
          <p:cNvSpPr txBox="1">
            <a:spLocks/>
          </p:cNvSpPr>
          <p:nvPr/>
        </p:nvSpPr>
        <p:spPr>
          <a:xfrm>
            <a:off x="423989" y="-112527"/>
            <a:ext cx="4698517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Modelling</a:t>
            </a:r>
            <a:endParaRPr lang="it-IT" dirty="0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0B91370-9F4F-488A-BAE7-C2FFF61F7625}"/>
              </a:ext>
            </a:extLst>
          </p:cNvPr>
          <p:cNvSpPr txBox="1">
            <a:spLocks/>
          </p:cNvSpPr>
          <p:nvPr/>
        </p:nvSpPr>
        <p:spPr>
          <a:xfrm>
            <a:off x="469709" y="1377944"/>
            <a:ext cx="4698517" cy="4978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face an </a:t>
            </a:r>
            <a:r>
              <a:rPr lang="it-IT" dirty="0" err="1"/>
              <a:t>umbalanced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calculated</a:t>
            </a:r>
            <a:r>
              <a:rPr lang="it-IT" dirty="0"/>
              <a:t> the weights for </a:t>
            </a:r>
            <a:r>
              <a:rPr lang="it-IT" dirty="0" err="1"/>
              <a:t>each</a:t>
            </a:r>
            <a:r>
              <a:rPr lang="it-IT" dirty="0"/>
              <a:t> of the 10 classes,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training. The </a:t>
            </a:r>
            <a:r>
              <a:rPr lang="it-IT" dirty="0" err="1"/>
              <a:t>obvious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to use transfer learning from </a:t>
            </a:r>
            <a:r>
              <a:rPr lang="it-IT" dirty="0" err="1"/>
              <a:t>previously</a:t>
            </a:r>
            <a:r>
              <a:rPr lang="it-IT" dirty="0"/>
              <a:t> </a:t>
            </a:r>
            <a:r>
              <a:rPr lang="it-IT" dirty="0" err="1"/>
              <a:t>trained</a:t>
            </a:r>
            <a:r>
              <a:rPr lang="it-IT" dirty="0"/>
              <a:t> models on </a:t>
            </a:r>
            <a:r>
              <a:rPr lang="it-IT" dirty="0" err="1"/>
              <a:t>imagenet</a:t>
            </a:r>
            <a:r>
              <a:rPr lang="it-IT" dirty="0"/>
              <a:t>. </a:t>
            </a:r>
          </a:p>
          <a:p>
            <a:r>
              <a:rPr lang="it-IT" dirty="0"/>
              <a:t>After </a:t>
            </a:r>
            <a:r>
              <a:rPr lang="it-IT" dirty="0" err="1"/>
              <a:t>many</a:t>
            </a:r>
            <a:r>
              <a:rPr lang="it-IT" dirty="0"/>
              <a:t> trials, </a:t>
            </a:r>
            <a:r>
              <a:rPr lang="it-IT" dirty="0" err="1"/>
              <a:t>this</a:t>
            </a:r>
            <a:r>
              <a:rPr lang="it-IT" dirty="0"/>
              <a:t> model </a:t>
            </a:r>
            <a:r>
              <a:rPr lang="it-IT" dirty="0" err="1"/>
              <a:t>resulted</a:t>
            </a:r>
            <a:r>
              <a:rPr lang="it-IT" dirty="0"/>
              <a:t> to be the best.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ResNet101 with </a:t>
            </a:r>
            <a:r>
              <a:rPr lang="it-IT" dirty="0" err="1"/>
              <a:t>imagenet</a:t>
            </a:r>
            <a:r>
              <a:rPr lang="it-IT" dirty="0"/>
              <a:t> weights, </a:t>
            </a:r>
            <a:r>
              <a:rPr lang="it-IT" dirty="0" err="1"/>
              <a:t>followed</a:t>
            </a:r>
            <a:r>
              <a:rPr lang="it-IT" dirty="0"/>
              <a:t> by a </a:t>
            </a:r>
            <a:r>
              <a:rPr lang="it-IT" dirty="0" err="1"/>
              <a:t>BatchNormalization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a Dense </a:t>
            </a:r>
            <a:r>
              <a:rPr lang="it-IT" dirty="0" err="1"/>
              <a:t>layer</a:t>
            </a:r>
            <a:r>
              <a:rPr lang="it-IT" dirty="0"/>
              <a:t> with 50 </a:t>
            </a:r>
            <a:r>
              <a:rPr lang="it-IT" dirty="0" err="1"/>
              <a:t>units</a:t>
            </a:r>
            <a:r>
              <a:rPr lang="it-IT" dirty="0"/>
              <a:t> and l2 weight </a:t>
            </a:r>
            <a:r>
              <a:rPr lang="it-IT" dirty="0" err="1"/>
              <a:t>regularization</a:t>
            </a:r>
            <a:r>
              <a:rPr lang="it-IT" dirty="0"/>
              <a:t> and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BatchNormalization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a Dense </a:t>
            </a:r>
            <a:r>
              <a:rPr lang="it-IT" dirty="0" err="1"/>
              <a:t>layer</a:t>
            </a:r>
            <a:r>
              <a:rPr lang="it-IT" dirty="0"/>
              <a:t> with 10 </a:t>
            </a:r>
            <a:r>
              <a:rPr lang="it-IT" dirty="0" err="1"/>
              <a:t>units</a:t>
            </a:r>
            <a:r>
              <a:rPr lang="it-IT" dirty="0"/>
              <a:t> and </a:t>
            </a:r>
            <a:r>
              <a:rPr lang="it-IT" dirty="0" err="1"/>
              <a:t>softmax</a:t>
            </a:r>
            <a:r>
              <a:rPr lang="it-IT" dirty="0"/>
              <a:t> </a:t>
            </a:r>
            <a:r>
              <a:rPr lang="it-IT" dirty="0" err="1"/>
              <a:t>activation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C6E3578-66D0-4F8A-9D8A-8F51C55FAF84}"/>
              </a:ext>
            </a:extLst>
          </p:cNvPr>
          <p:cNvSpPr/>
          <p:nvPr/>
        </p:nvSpPr>
        <p:spPr>
          <a:xfrm>
            <a:off x="5690933" y="295221"/>
            <a:ext cx="5243804" cy="62701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Titolo 2">
            <a:extLst>
              <a:ext uri="{FF2B5EF4-FFF2-40B4-BE49-F238E27FC236}">
                <a16:creationId xmlns:a16="http://schemas.microsoft.com/office/drawing/2014/main" id="{FE5D07BF-02FB-48E3-B493-DB82694F44E5}"/>
              </a:ext>
            </a:extLst>
          </p:cNvPr>
          <p:cNvSpPr txBox="1">
            <a:spLocks/>
          </p:cNvSpPr>
          <p:nvPr/>
        </p:nvSpPr>
        <p:spPr>
          <a:xfrm>
            <a:off x="5736653" y="292608"/>
            <a:ext cx="5198084" cy="50275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3200" dirty="0"/>
              <a:t>ResNet101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pt-BR" sz="1600" b="0" dirty="0">
                <a:effectLst/>
                <a:latin typeface="Consolas" panose="020B0609020204030204" pitchFamily="49" charset="0"/>
              </a:rPr>
              <a:t>Dense(50, activation='relu', kernel_regularizer=regularizers.l2(l2=0.0005))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Dense(10, 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activation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softmax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')</a:t>
            </a:r>
          </a:p>
          <a:p>
            <a:pPr algn="ctr">
              <a:lnSpc>
                <a:spcPct val="150000"/>
              </a:lnSpc>
            </a:pPr>
            <a:endParaRPr lang="it-IT" sz="3200" dirty="0"/>
          </a:p>
        </p:txBody>
      </p:sp>
      <p:sp>
        <p:nvSpPr>
          <p:cNvPr id="21" name="Titolo 2">
            <a:extLst>
              <a:ext uri="{FF2B5EF4-FFF2-40B4-BE49-F238E27FC236}">
                <a16:creationId xmlns:a16="http://schemas.microsoft.com/office/drawing/2014/main" id="{DDACBA53-0F68-4677-87CE-784A3A5B20B5}"/>
              </a:ext>
            </a:extLst>
          </p:cNvPr>
          <p:cNvSpPr txBox="1">
            <a:spLocks/>
          </p:cNvSpPr>
          <p:nvPr/>
        </p:nvSpPr>
        <p:spPr>
          <a:xfrm>
            <a:off x="8084603" y="2366395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2" name="Titolo 2">
            <a:extLst>
              <a:ext uri="{FF2B5EF4-FFF2-40B4-BE49-F238E27FC236}">
                <a16:creationId xmlns:a16="http://schemas.microsoft.com/office/drawing/2014/main" id="{AB79D356-93F9-492A-BE8E-BB0D8009129E}"/>
              </a:ext>
            </a:extLst>
          </p:cNvPr>
          <p:cNvSpPr txBox="1">
            <a:spLocks/>
          </p:cNvSpPr>
          <p:nvPr/>
        </p:nvSpPr>
        <p:spPr>
          <a:xfrm>
            <a:off x="8093953" y="3189964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3" name="Titolo 2">
            <a:extLst>
              <a:ext uri="{FF2B5EF4-FFF2-40B4-BE49-F238E27FC236}">
                <a16:creationId xmlns:a16="http://schemas.microsoft.com/office/drawing/2014/main" id="{BC94E803-1A91-443E-82D6-F17CF73249A5}"/>
              </a:ext>
            </a:extLst>
          </p:cNvPr>
          <p:cNvSpPr txBox="1">
            <a:spLocks/>
          </p:cNvSpPr>
          <p:nvPr/>
        </p:nvSpPr>
        <p:spPr>
          <a:xfrm>
            <a:off x="8093953" y="3719692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5" name="Titolo 2">
            <a:extLst>
              <a:ext uri="{FF2B5EF4-FFF2-40B4-BE49-F238E27FC236}">
                <a16:creationId xmlns:a16="http://schemas.microsoft.com/office/drawing/2014/main" id="{A0481313-CFFF-453A-ADFF-8DBFECA8AD22}"/>
              </a:ext>
            </a:extLst>
          </p:cNvPr>
          <p:cNvSpPr txBox="1">
            <a:spLocks/>
          </p:cNvSpPr>
          <p:nvPr/>
        </p:nvSpPr>
        <p:spPr>
          <a:xfrm>
            <a:off x="8084603" y="1845587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53854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13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51015" y="1838857"/>
            <a:ext cx="5252484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5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14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8857"/>
            <a:ext cx="8678115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50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Image </a:t>
            </a:r>
            <a:r>
              <a:rPr lang="it-IT" dirty="0" err="1"/>
              <a:t>retrieval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5856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5400" dirty="0" err="1"/>
              <a:t>Objective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227" y="3100704"/>
            <a:ext cx="6190488" cy="3346704"/>
          </a:xfrm>
        </p:spPr>
        <p:txBody>
          <a:bodyPr rtlCol="0"/>
          <a:lstStyle/>
          <a:p>
            <a:pPr rtl="0"/>
            <a:r>
              <a:rPr lang="it-IT" sz="2000" dirty="0"/>
              <a:t>The goal of the </a:t>
            </a:r>
            <a:r>
              <a:rPr lang="it-IT" sz="2000" b="1" dirty="0"/>
              <a:t>Image </a:t>
            </a:r>
            <a:r>
              <a:rPr lang="it-IT" sz="2000" b="1" dirty="0" err="1"/>
              <a:t>Retrival</a:t>
            </a:r>
            <a:r>
              <a:rPr lang="it-IT" sz="2000" b="1" dirty="0"/>
              <a:t> </a:t>
            </a:r>
            <a:r>
              <a:rPr lang="it-IT" sz="2000" dirty="0"/>
              <a:t>task </a:t>
            </a:r>
            <a:r>
              <a:rPr lang="it-IT" sz="2000" dirty="0" err="1"/>
              <a:t>is</a:t>
            </a:r>
            <a:r>
              <a:rPr lang="it-IT" sz="2000" dirty="0"/>
              <a:t> to </a:t>
            </a:r>
            <a:r>
              <a:rPr lang="it-IT" sz="2000" dirty="0" err="1"/>
              <a:t>select</a:t>
            </a:r>
            <a:r>
              <a:rPr lang="it-IT" sz="2000" dirty="0"/>
              <a:t> the 9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simila</a:t>
            </a:r>
            <a:r>
              <a:rPr lang="it-IT" dirty="0" err="1"/>
              <a:t>r</a:t>
            </a:r>
            <a:r>
              <a:rPr lang="it-IT" dirty="0"/>
              <a:t> </a:t>
            </a:r>
            <a:r>
              <a:rPr lang="it-IT" dirty="0" err="1"/>
              <a:t>animal</a:t>
            </a:r>
            <a:r>
              <a:rPr lang="it-IT" dirty="0"/>
              <a:t> images </a:t>
            </a:r>
            <a:r>
              <a:rPr lang="it-IT" dirty="0" err="1"/>
              <a:t>based</a:t>
            </a:r>
            <a:r>
              <a:rPr lang="it-IT" dirty="0"/>
              <a:t> on a query one. In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tool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on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animals</a:t>
            </a:r>
            <a:r>
              <a:rPr lang="it-IT" dirty="0"/>
              <a:t> images and picture </a:t>
            </a:r>
            <a:r>
              <a:rPr lang="it-IT" dirty="0" err="1"/>
              <a:t>ones</a:t>
            </a:r>
            <a:r>
              <a:rPr lang="it-IT" dirty="0"/>
              <a:t>.</a:t>
            </a:r>
            <a:endParaRPr lang="it-IT" sz="2000" b="1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0296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717" y="1399032"/>
            <a:ext cx="6190488" cy="1179576"/>
          </a:xfrm>
        </p:spPr>
        <p:txBody>
          <a:bodyPr rtlCol="0"/>
          <a:lstStyle/>
          <a:p>
            <a:pPr rtl="0"/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437" y="2889504"/>
            <a:ext cx="6190488" cy="3346704"/>
          </a:xfrm>
        </p:spPr>
        <p:txBody>
          <a:bodyPr rtlCol="0"/>
          <a:lstStyle/>
          <a:p>
            <a:pPr rtl="0"/>
            <a:r>
              <a:rPr lang="it-IT" sz="2000" dirty="0"/>
              <a:t>The </a:t>
            </a:r>
            <a:r>
              <a:rPr lang="it-IT" sz="2000" dirty="0" err="1"/>
              <a:t>neural</a:t>
            </a:r>
            <a:r>
              <a:rPr lang="it-IT" sz="2000" dirty="0"/>
              <a:t> network </a:t>
            </a:r>
            <a:r>
              <a:rPr lang="it-IT" sz="2000" dirty="0" err="1"/>
              <a:t>wants</a:t>
            </a:r>
            <a:r>
              <a:rPr lang="it-IT" sz="2000" dirty="0"/>
              <a:t> an input image of 224x224</a:t>
            </a:r>
            <a:r>
              <a:rPr lang="it-IT" dirty="0"/>
              <a:t> pixels with 3 color </a:t>
            </a:r>
            <a:r>
              <a:rPr lang="it-IT" dirty="0" err="1"/>
              <a:t>channels</a:t>
            </a:r>
            <a:r>
              <a:rPr lang="it-IT" dirty="0"/>
              <a:t> (RGB). So t</a:t>
            </a:r>
            <a:r>
              <a:rPr lang="it-IT" sz="2000" dirty="0"/>
              <a:t>he </a:t>
            </a:r>
            <a:r>
              <a:rPr lang="it-IT" i="1" dirty="0"/>
              <a:t>query image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be </a:t>
            </a:r>
            <a:r>
              <a:rPr lang="it-IT" dirty="0" err="1"/>
              <a:t>resized</a:t>
            </a:r>
            <a:r>
              <a:rPr lang="it-IT" dirty="0"/>
              <a:t> to </a:t>
            </a:r>
            <a:r>
              <a:rPr lang="it-IT" dirty="0" err="1"/>
              <a:t>fit</a:t>
            </a:r>
            <a:r>
              <a:rPr lang="it-IT" dirty="0"/>
              <a:t> in. </a:t>
            </a:r>
          </a:p>
          <a:p>
            <a:pPr rtl="0"/>
            <a:endParaRPr lang="it-IT" dirty="0"/>
          </a:p>
          <a:p>
            <a:pPr rtl="0"/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resnet</a:t>
            </a:r>
            <a:r>
              <a:rPr lang="it-IT" dirty="0"/>
              <a:t> </a:t>
            </a:r>
            <a:r>
              <a:rPr lang="it-IT" dirty="0" err="1"/>
              <a:t>preprocess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applyed</a:t>
            </a:r>
            <a:r>
              <a:rPr lang="it-IT" dirty="0"/>
              <a:t>.</a:t>
            </a:r>
            <a:endParaRPr lang="it-IT" sz="2000" u="sng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473075" y="1399032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269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18</a:t>
            </a:fld>
            <a:endParaRPr lang="it-IT"/>
          </a:p>
        </p:txBody>
      </p:sp>
      <p:sp>
        <p:nvSpPr>
          <p:cNvPr id="11" name="Titolo 2">
            <a:extLst>
              <a:ext uri="{FF2B5EF4-FFF2-40B4-BE49-F238E27FC236}">
                <a16:creationId xmlns:a16="http://schemas.microsoft.com/office/drawing/2014/main" id="{4C124DC8-0604-4BA8-B365-3B69711A31A1}"/>
              </a:ext>
            </a:extLst>
          </p:cNvPr>
          <p:cNvSpPr txBox="1">
            <a:spLocks/>
          </p:cNvSpPr>
          <p:nvPr/>
        </p:nvSpPr>
        <p:spPr>
          <a:xfrm>
            <a:off x="423989" y="-112527"/>
            <a:ext cx="4698517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Modelling</a:t>
            </a:r>
            <a:endParaRPr lang="it-IT" dirty="0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0B91370-9F4F-488A-BAE7-C2FFF61F7625}"/>
              </a:ext>
            </a:extLst>
          </p:cNvPr>
          <p:cNvSpPr txBox="1">
            <a:spLocks/>
          </p:cNvSpPr>
          <p:nvPr/>
        </p:nvSpPr>
        <p:spPr>
          <a:xfrm>
            <a:off x="416280" y="1230334"/>
            <a:ext cx="4429645" cy="4397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</a:t>
            </a:r>
            <a:r>
              <a:rPr lang="it-IT" dirty="0" err="1"/>
              <a:t>ifferent</a:t>
            </a:r>
            <a:r>
              <a:rPr lang="it-IT" dirty="0"/>
              <a:t> </a:t>
            </a:r>
            <a:r>
              <a:rPr lang="it-IT" dirty="0" err="1"/>
              <a:t>popular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networks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 to generate the feature </a:t>
            </a:r>
            <a:r>
              <a:rPr lang="it-IT" dirty="0" err="1"/>
              <a:t>space</a:t>
            </a:r>
            <a:r>
              <a:rPr lang="it-IT" dirty="0"/>
              <a:t>: mobilenet_v2, inceptionV3, …</a:t>
            </a:r>
          </a:p>
          <a:p>
            <a:r>
              <a:rPr lang="it-IT" dirty="0"/>
              <a:t>The best model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ResNet101</a:t>
            </a:r>
            <a:r>
              <a:rPr lang="it-IT" dirty="0"/>
              <a:t>, the </a:t>
            </a:r>
            <a:r>
              <a:rPr lang="it-IT" dirty="0" err="1"/>
              <a:t>whole</a:t>
            </a:r>
            <a:r>
              <a:rPr lang="it-IT" dirty="0"/>
              <a:t>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except</a:t>
            </a:r>
            <a:r>
              <a:rPr lang="it-IT" dirty="0"/>
              <a:t> the </a:t>
            </a:r>
            <a:r>
              <a:rPr lang="it-IT" dirty="0" err="1"/>
              <a:t>feedforward</a:t>
            </a:r>
            <a:r>
              <a:rPr lang="it-IT" dirty="0"/>
              <a:t> part. </a:t>
            </a:r>
          </a:p>
          <a:p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instance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2048 features.</a:t>
            </a:r>
          </a:p>
          <a:p>
            <a:r>
              <a:rPr lang="it-IT" dirty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get</a:t>
            </a:r>
            <a:r>
              <a:rPr lang="it-IT" dirty="0"/>
              <a:t> a fast </a:t>
            </a:r>
            <a:r>
              <a:rPr lang="it-IT" dirty="0" err="1"/>
              <a:t>response</a:t>
            </a:r>
            <a:r>
              <a:rPr lang="it-IT" dirty="0"/>
              <a:t> on the features </a:t>
            </a:r>
            <a:r>
              <a:rPr lang="it-IT" dirty="0" err="1"/>
              <a:t>space</a:t>
            </a:r>
            <a:r>
              <a:rPr lang="it-IT" dirty="0"/>
              <a:t> a </a:t>
            </a:r>
            <a:r>
              <a:rPr lang="it-IT" b="1" dirty="0" err="1"/>
              <a:t>KDTree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.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C6E3578-66D0-4F8A-9D8A-8F51C55FAF84}"/>
              </a:ext>
            </a:extLst>
          </p:cNvPr>
          <p:cNvSpPr/>
          <p:nvPr/>
        </p:nvSpPr>
        <p:spPr>
          <a:xfrm>
            <a:off x="5690933" y="295221"/>
            <a:ext cx="5243804" cy="62701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Titolo 2">
            <a:extLst>
              <a:ext uri="{FF2B5EF4-FFF2-40B4-BE49-F238E27FC236}">
                <a16:creationId xmlns:a16="http://schemas.microsoft.com/office/drawing/2014/main" id="{FE5D07BF-02FB-48E3-B493-DB82694F44E5}"/>
              </a:ext>
            </a:extLst>
          </p:cNvPr>
          <p:cNvSpPr txBox="1">
            <a:spLocks/>
          </p:cNvSpPr>
          <p:nvPr/>
        </p:nvSpPr>
        <p:spPr>
          <a:xfrm>
            <a:off x="5736653" y="292608"/>
            <a:ext cx="5198084" cy="44640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3200" dirty="0"/>
              <a:t>ResNet101</a:t>
            </a:r>
          </a:p>
          <a:p>
            <a:pPr algn="ctr">
              <a:lnSpc>
                <a:spcPct val="150000"/>
              </a:lnSpc>
            </a:pPr>
            <a:endParaRPr lang="it-IT" sz="1600" b="0" dirty="0">
              <a:effectLst/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Feature 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Extraction</a:t>
            </a:r>
            <a:endParaRPr lang="it-IT" sz="1600" b="0" dirty="0">
              <a:effectLst/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endParaRPr lang="it-IT" sz="1600" b="0" dirty="0">
              <a:effectLst/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it-IT" sz="3200" dirty="0" err="1"/>
              <a:t>KDTree</a:t>
            </a:r>
            <a:endParaRPr lang="it-IT" sz="3200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612DEB65-A352-4D7D-B700-6B000FF73EBB}"/>
              </a:ext>
            </a:extLst>
          </p:cNvPr>
          <p:cNvCxnSpPr/>
          <p:nvPr/>
        </p:nvCxnSpPr>
        <p:spPr>
          <a:xfrm>
            <a:off x="8299938" y="2532185"/>
            <a:ext cx="0" cy="5715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A177EFC-78BD-4D64-895D-9D91BE18A377}"/>
              </a:ext>
            </a:extLst>
          </p:cNvPr>
          <p:cNvCxnSpPr/>
          <p:nvPr/>
        </p:nvCxnSpPr>
        <p:spPr>
          <a:xfrm>
            <a:off x="8299938" y="3616570"/>
            <a:ext cx="0" cy="5715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452DBF34-541D-42A7-97F8-D4FC39A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400" y="4651774"/>
            <a:ext cx="2052929" cy="195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02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19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3" name="Immagine 2" descr="Immagine che contiene testo, diverso, screenshot&#10;&#10;Descrizione generata automaticamente">
            <a:extLst>
              <a:ext uri="{FF2B5EF4-FFF2-40B4-BE49-F238E27FC236}">
                <a16:creationId xmlns:a16="http://schemas.microsoft.com/office/drawing/2014/main" id="{029C95EC-EAD3-48E3-9F92-C8F8F8922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84" y="1542806"/>
            <a:ext cx="4228630" cy="49500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B76C0F8-0704-49DD-8994-8191EAC3E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712" y="1523421"/>
            <a:ext cx="4246710" cy="496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06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39718" y="2530058"/>
            <a:ext cx="5833872" cy="3118104"/>
          </a:xfrm>
        </p:spPr>
        <p:txBody>
          <a:bodyPr rtlCol="0">
            <a:normAutofit/>
          </a:bodyPr>
          <a:lstStyle/>
          <a:p>
            <a:pPr algn="r" rtl="0">
              <a:lnSpc>
                <a:spcPct val="150000"/>
              </a:lnSpc>
            </a:pPr>
            <a:r>
              <a:rPr lang="it-IT" sz="2400" dirty="0"/>
              <a:t>1) AUDIO RECOGNITION</a:t>
            </a:r>
          </a:p>
          <a:p>
            <a:pPr algn="r" rtl="0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</a:rPr>
              <a:t>2) IMAGE RECOGNITION</a:t>
            </a:r>
          </a:p>
          <a:p>
            <a:pPr algn="r" rtl="0">
              <a:lnSpc>
                <a:spcPct val="150000"/>
              </a:lnSpc>
            </a:pPr>
            <a:r>
              <a:rPr lang="it-IT" sz="2400" dirty="0"/>
              <a:t>3) IMAGE RETRIEVAL</a:t>
            </a:r>
          </a:p>
          <a:p>
            <a:pPr algn="r" rtl="0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</a:rPr>
              <a:t>4) </a:t>
            </a:r>
            <a:r>
              <a:rPr lang="it-IT" sz="2400" dirty="0"/>
              <a:t>DEMO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1371186" y="2530058"/>
            <a:ext cx="3698463" cy="3707971"/>
          </a:xfrm>
        </p:spPr>
      </p:pic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52127" y="1942016"/>
            <a:ext cx="2788920" cy="358149"/>
          </a:xfrm>
        </p:spPr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755400C6-0994-489B-8FA3-0AFD321CF07F}"/>
              </a:ext>
            </a:extLst>
          </p:cNvPr>
          <p:cNvSpPr txBox="1">
            <a:spLocks/>
          </p:cNvSpPr>
          <p:nvPr/>
        </p:nvSpPr>
        <p:spPr>
          <a:xfrm>
            <a:off x="4700806" y="-503853"/>
            <a:ext cx="6272784" cy="2843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 err="1"/>
              <a:t>Topics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38285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03576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data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22</a:t>
            </a:fld>
            <a:endParaRPr lang="it-IT"/>
          </a:p>
        </p:txBody>
      </p:sp>
      <p:sp>
        <p:nvSpPr>
          <p:cNvPr id="23" name="Segnaposto piè di pa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28" b="128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21670" r="21670"/>
          <a:stretch/>
        </p:blipFill>
        <p:spPr>
          <a:xfrm>
            <a:off x="3528345" y="1972581"/>
            <a:ext cx="2290065" cy="2273502"/>
          </a:xfr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Grazie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Federico Luzzi - 816753</a:t>
            </a:r>
          </a:p>
          <a:p>
            <a:pPr rtl="0"/>
            <a:r>
              <a:rPr lang="it-IT" dirty="0"/>
              <a:t>Federico De Servi - 812166</a:t>
            </a:r>
          </a:p>
        </p:txBody>
      </p:sp>
      <p:pic>
        <p:nvPicPr>
          <p:cNvPr id="15" name="Segnaposto immagine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t="9718" b="9718"/>
          <a:stretch/>
        </p:blipFill>
        <p:spPr>
          <a:xfrm>
            <a:off x="1092905" y="4018982"/>
            <a:ext cx="3854161" cy="2839018"/>
          </a:xfrm>
        </p:spPr>
      </p:pic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t="10572" b="10572"/>
          <a:stretch/>
        </p:blipFill>
        <p:spPr>
          <a:xfrm>
            <a:off x="5579539" y="4386312"/>
            <a:ext cx="3119293" cy="2462810"/>
          </a:xfr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AUDIO RECOGNITION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5400" dirty="0" err="1"/>
              <a:t>Objective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wanted</a:t>
            </a:r>
            <a:r>
              <a:rPr lang="it-IT" sz="2000" dirty="0"/>
              <a:t> to </a:t>
            </a:r>
            <a:r>
              <a:rPr lang="it-IT" sz="2000" dirty="0" err="1"/>
              <a:t>train</a:t>
            </a:r>
            <a:r>
              <a:rPr lang="it-IT" sz="2000" dirty="0"/>
              <a:t> a CNN model 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classify</a:t>
            </a:r>
            <a:r>
              <a:rPr lang="it-IT" sz="2000" dirty="0"/>
              <a:t> </a:t>
            </a:r>
            <a:r>
              <a:rPr lang="it-IT" sz="2000" dirty="0" err="1"/>
              <a:t>correctly</a:t>
            </a:r>
            <a:r>
              <a:rPr lang="it-IT" sz="2000" dirty="0"/>
              <a:t> the </a:t>
            </a:r>
            <a:r>
              <a:rPr lang="it-IT" sz="2000" dirty="0" err="1"/>
              <a:t>biggest</a:t>
            </a:r>
            <a:r>
              <a:rPr lang="it-IT" sz="2000" dirty="0"/>
              <a:t> </a:t>
            </a:r>
            <a:r>
              <a:rPr lang="it-IT" sz="2000" dirty="0" err="1"/>
              <a:t>number</a:t>
            </a:r>
            <a:r>
              <a:rPr lang="it-IT" sz="2000" dirty="0"/>
              <a:t> of audio </a:t>
            </a:r>
            <a:r>
              <a:rPr lang="it-IT" sz="2000" dirty="0" err="1"/>
              <a:t>containing</a:t>
            </a:r>
            <a:r>
              <a:rPr lang="it-IT" sz="2000" dirty="0"/>
              <a:t> sounds of </a:t>
            </a:r>
            <a:r>
              <a:rPr lang="it-IT" sz="2000" dirty="0" err="1"/>
              <a:t>animals</a:t>
            </a:r>
            <a:r>
              <a:rPr lang="it-IT" sz="2000" dirty="0"/>
              <a:t>. </a:t>
            </a:r>
            <a:r>
              <a:rPr lang="it-IT" sz="2000" dirty="0" err="1"/>
              <a:t>These</a:t>
            </a:r>
            <a:r>
              <a:rPr lang="it-IT" sz="2000" dirty="0"/>
              <a:t> sounds </a:t>
            </a:r>
            <a:r>
              <a:rPr lang="it-IT" sz="2000" dirty="0" err="1"/>
              <a:t>have</a:t>
            </a:r>
            <a:r>
              <a:rPr lang="it-IT" sz="2000" dirty="0"/>
              <a:t> a </a:t>
            </a:r>
            <a:r>
              <a:rPr lang="it-IT" sz="2000" dirty="0" err="1"/>
              <a:t>lenght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ranges from 2 to 3.5 seconds and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levels</a:t>
            </a:r>
            <a:r>
              <a:rPr lang="it-IT" sz="2000" dirty="0"/>
              <a:t> of background </a:t>
            </a:r>
            <a:r>
              <a:rPr lang="it-IT" sz="2000" dirty="0" err="1"/>
              <a:t>noise</a:t>
            </a:r>
            <a:r>
              <a:rPr lang="it-IT" sz="2000" dirty="0"/>
              <a:t>.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717" y="1399032"/>
            <a:ext cx="6190488" cy="1179576"/>
          </a:xfrm>
        </p:spPr>
        <p:txBody>
          <a:bodyPr rtlCol="0"/>
          <a:lstStyle/>
          <a:p>
            <a:pPr rtl="0"/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437" y="2889504"/>
            <a:ext cx="6190488" cy="3346704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it-IT" sz="2000" dirty="0"/>
              <a:t>First of </a:t>
            </a:r>
            <a:r>
              <a:rPr lang="it-IT" sz="2000" dirty="0" err="1"/>
              <a:t>all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applied</a:t>
            </a:r>
            <a:r>
              <a:rPr lang="it-IT" sz="2000" dirty="0"/>
              <a:t> the </a:t>
            </a:r>
            <a:r>
              <a:rPr lang="it-IT" sz="2000" dirty="0" err="1"/>
              <a:t>Resnet</a:t>
            </a:r>
            <a:r>
              <a:rPr lang="it-IT" sz="2000" dirty="0"/>
              <a:t> </a:t>
            </a:r>
            <a:r>
              <a:rPr lang="it-IT" sz="2000" dirty="0" err="1"/>
              <a:t>preprocessing</a:t>
            </a:r>
            <a:r>
              <a:rPr lang="it-IT" sz="2000" dirty="0"/>
              <a:t> </a:t>
            </a:r>
            <a:r>
              <a:rPr lang="it-IT" sz="2000" dirty="0" err="1"/>
              <a:t>function</a:t>
            </a:r>
            <a:r>
              <a:rPr lang="it-IT" sz="2000" dirty="0"/>
              <a:t>.  </a:t>
            </a:r>
            <a:r>
              <a:rPr lang="it-IT" sz="2000" dirty="0" err="1"/>
              <a:t>Then</a:t>
            </a:r>
            <a:r>
              <a:rPr lang="it-IT" sz="2000" dirty="0"/>
              <a:t>, after </a:t>
            </a:r>
            <a:r>
              <a:rPr lang="it-IT" sz="2000" dirty="0" err="1"/>
              <a:t>applying</a:t>
            </a:r>
            <a:r>
              <a:rPr lang="it-IT" dirty="0"/>
              <a:t> data </a:t>
            </a:r>
            <a:r>
              <a:rPr lang="it-IT" dirty="0" err="1"/>
              <a:t>augmentation</a:t>
            </a:r>
            <a:r>
              <a:rPr lang="it-IT" dirty="0"/>
              <a:t> to the </a:t>
            </a:r>
            <a:r>
              <a:rPr lang="it-IT" dirty="0" err="1"/>
              <a:t>audios</a:t>
            </a:r>
            <a:r>
              <a:rPr lang="it-IT" dirty="0"/>
              <a:t> (pitch shift, </a:t>
            </a:r>
            <a:r>
              <a:rPr lang="it-IT" dirty="0" err="1"/>
              <a:t>gaussian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, </a:t>
            </a:r>
            <a:r>
              <a:rPr lang="it-IT" dirty="0" err="1"/>
              <a:t>normalization</a:t>
            </a:r>
            <a:r>
              <a:rPr lang="it-IT" dirty="0"/>
              <a:t>), </a:t>
            </a:r>
            <a:r>
              <a:rPr lang="it-IT" dirty="0" err="1"/>
              <a:t>w</a:t>
            </a:r>
            <a:r>
              <a:rPr lang="it-IT" sz="2000" dirty="0" err="1"/>
              <a:t>e</a:t>
            </a:r>
            <a:r>
              <a:rPr lang="it-IT" sz="2000" dirty="0"/>
              <a:t> </a:t>
            </a:r>
            <a:r>
              <a:rPr lang="it-IT" sz="2000" dirty="0" err="1"/>
              <a:t>created</a:t>
            </a:r>
            <a:r>
              <a:rPr lang="it-IT" sz="2000" dirty="0"/>
              <a:t> a </a:t>
            </a:r>
            <a:r>
              <a:rPr lang="it-IT" sz="2000" dirty="0" err="1"/>
              <a:t>mel-spectrogram</a:t>
            </a:r>
            <a:r>
              <a:rPr lang="it-IT" sz="2000" dirty="0"/>
              <a:t> from </a:t>
            </a:r>
            <a:r>
              <a:rPr lang="it-IT" sz="2000" dirty="0" err="1"/>
              <a:t>each</a:t>
            </a:r>
            <a:r>
              <a:rPr lang="it-IT" sz="2000" dirty="0"/>
              <a:t> audio.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also</a:t>
            </a:r>
            <a:r>
              <a:rPr lang="it-IT" sz="2000" dirty="0"/>
              <a:t> </a:t>
            </a:r>
            <a:r>
              <a:rPr lang="it-IT" sz="2000" dirty="0" err="1"/>
              <a:t>applied</a:t>
            </a:r>
            <a:r>
              <a:rPr lang="it-IT" sz="2000" dirty="0"/>
              <a:t> a Frequency </a:t>
            </a:r>
            <a:r>
              <a:rPr lang="it-IT" sz="2000" dirty="0" err="1"/>
              <a:t>Mask</a:t>
            </a:r>
            <a:r>
              <a:rPr lang="it-IT" sz="2000" dirty="0"/>
              <a:t> to some of the </a:t>
            </a:r>
            <a:r>
              <a:rPr lang="it-IT" sz="2000" dirty="0" err="1"/>
              <a:t>mel-spectrograms</a:t>
            </a:r>
            <a:r>
              <a:rPr lang="it-IT" sz="2000" dirty="0"/>
              <a:t>. </a:t>
            </a:r>
            <a:r>
              <a:rPr lang="it-IT" sz="2000" dirty="0" err="1"/>
              <a:t>This</a:t>
            </a:r>
            <a:r>
              <a:rPr lang="it-IT" sz="2000" dirty="0"/>
              <a:t> audio </a:t>
            </a:r>
            <a:r>
              <a:rPr lang="it-IT" sz="2000" dirty="0" err="1"/>
              <a:t>classification</a:t>
            </a:r>
            <a:r>
              <a:rPr lang="it-IT" sz="2000" dirty="0"/>
              <a:t> </a:t>
            </a:r>
            <a:r>
              <a:rPr lang="it-IT" sz="2000" dirty="0" err="1"/>
              <a:t>problem</a:t>
            </a:r>
            <a:r>
              <a:rPr lang="it-IT" sz="2000" dirty="0"/>
              <a:t> </a:t>
            </a:r>
            <a:r>
              <a:rPr lang="it-IT" sz="2000" dirty="0" err="1"/>
              <a:t>became</a:t>
            </a:r>
            <a:r>
              <a:rPr lang="it-IT" sz="2000" dirty="0"/>
              <a:t> </a:t>
            </a:r>
            <a:r>
              <a:rPr lang="it-IT" sz="2000" dirty="0" err="1"/>
              <a:t>then</a:t>
            </a:r>
            <a:r>
              <a:rPr lang="it-IT" sz="2000" dirty="0"/>
              <a:t> a </a:t>
            </a:r>
            <a:r>
              <a:rPr lang="it-IT" sz="2000" dirty="0" err="1"/>
              <a:t>classical</a:t>
            </a:r>
            <a:r>
              <a:rPr lang="it-IT" sz="2000" dirty="0"/>
              <a:t> image </a:t>
            </a:r>
            <a:r>
              <a:rPr lang="it-IT" sz="2000" dirty="0" err="1"/>
              <a:t>classification</a:t>
            </a:r>
            <a:r>
              <a:rPr lang="it-IT" sz="2000" dirty="0"/>
              <a:t> one, </a:t>
            </a:r>
            <a:r>
              <a:rPr lang="it-IT" sz="2000" dirty="0" err="1"/>
              <a:t>thus</a:t>
            </a:r>
            <a:r>
              <a:rPr lang="it-IT" sz="2000" dirty="0"/>
              <a:t> giving </a:t>
            </a:r>
            <a:r>
              <a:rPr lang="it-IT" sz="2000" dirty="0" err="1"/>
              <a:t>us</a:t>
            </a:r>
            <a:r>
              <a:rPr lang="it-IT" sz="2000" dirty="0"/>
              <a:t> the </a:t>
            </a:r>
            <a:r>
              <a:rPr lang="it-IT" sz="2000" dirty="0" err="1"/>
              <a:t>opportunity</a:t>
            </a:r>
            <a:r>
              <a:rPr lang="it-IT" sz="2000" dirty="0"/>
              <a:t> to </a:t>
            </a:r>
            <a:r>
              <a:rPr lang="it-IT" sz="2000" dirty="0" err="1"/>
              <a:t>even</a:t>
            </a:r>
            <a:r>
              <a:rPr lang="it-IT" sz="2000" dirty="0"/>
              <a:t> use </a:t>
            </a:r>
            <a:r>
              <a:rPr lang="it-IT" sz="2000" dirty="0" err="1"/>
              <a:t>pre-trained</a:t>
            </a:r>
            <a:r>
              <a:rPr lang="it-IT" sz="2000" dirty="0"/>
              <a:t> models like </a:t>
            </a:r>
            <a:r>
              <a:rPr lang="it-IT" sz="2000" dirty="0" err="1"/>
              <a:t>ResNet</a:t>
            </a:r>
            <a:r>
              <a:rPr lang="it-IT" sz="2000" dirty="0"/>
              <a:t>.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358" r="6358"/>
          <a:stretch/>
        </p:blipFill>
        <p:spPr>
          <a:xfrm>
            <a:off x="473075" y="1399032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741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6</a:t>
            </a:fld>
            <a:endParaRPr lang="it-IT"/>
          </a:p>
        </p:txBody>
      </p:sp>
      <p:sp>
        <p:nvSpPr>
          <p:cNvPr id="11" name="Titolo 2">
            <a:extLst>
              <a:ext uri="{FF2B5EF4-FFF2-40B4-BE49-F238E27FC236}">
                <a16:creationId xmlns:a16="http://schemas.microsoft.com/office/drawing/2014/main" id="{4C124DC8-0604-4BA8-B365-3B69711A31A1}"/>
              </a:ext>
            </a:extLst>
          </p:cNvPr>
          <p:cNvSpPr txBox="1">
            <a:spLocks/>
          </p:cNvSpPr>
          <p:nvPr/>
        </p:nvSpPr>
        <p:spPr>
          <a:xfrm>
            <a:off x="423989" y="-112527"/>
            <a:ext cx="4698517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Modelling</a:t>
            </a:r>
            <a:endParaRPr lang="it-IT" dirty="0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0B91370-9F4F-488A-BAE7-C2FFF61F7625}"/>
              </a:ext>
            </a:extLst>
          </p:cNvPr>
          <p:cNvSpPr txBox="1">
            <a:spLocks/>
          </p:cNvSpPr>
          <p:nvPr/>
        </p:nvSpPr>
        <p:spPr>
          <a:xfrm>
            <a:off x="469709" y="1186962"/>
            <a:ext cx="4698517" cy="5169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First of </a:t>
            </a:r>
            <a:r>
              <a:rPr lang="it-IT" dirty="0" err="1"/>
              <a:t>all</a:t>
            </a:r>
            <a:r>
              <a:rPr lang="it-IT" dirty="0"/>
              <a:t>,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face an </a:t>
            </a:r>
            <a:r>
              <a:rPr lang="it-IT" dirty="0" err="1"/>
              <a:t>umbalanced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calculated</a:t>
            </a:r>
            <a:r>
              <a:rPr lang="it-IT" dirty="0"/>
              <a:t> the weights for </a:t>
            </a:r>
            <a:r>
              <a:rPr lang="it-IT" dirty="0" err="1"/>
              <a:t>each</a:t>
            </a:r>
            <a:r>
              <a:rPr lang="it-IT" dirty="0"/>
              <a:t> of the 10 classes,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training.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various</a:t>
            </a:r>
            <a:r>
              <a:rPr lang="it-IT" dirty="0"/>
              <a:t> models, </a:t>
            </a:r>
            <a:r>
              <a:rPr lang="it-IT" dirty="0" err="1"/>
              <a:t>ranging</a:t>
            </a:r>
            <a:r>
              <a:rPr lang="it-IT" dirty="0"/>
              <a:t> from </a:t>
            </a:r>
            <a:r>
              <a:rPr lang="it-IT" dirty="0" err="1"/>
              <a:t>simple</a:t>
            </a:r>
            <a:r>
              <a:rPr lang="it-IT" dirty="0"/>
              <a:t> models made by </a:t>
            </a:r>
            <a:r>
              <a:rPr lang="it-IT" dirty="0" err="1"/>
              <a:t>ourselves</a:t>
            </a:r>
            <a:r>
              <a:rPr lang="it-IT" dirty="0"/>
              <a:t> to </a:t>
            </a:r>
            <a:r>
              <a:rPr lang="it-IT" dirty="0" err="1"/>
              <a:t>complex</a:t>
            </a:r>
            <a:r>
              <a:rPr lang="it-IT" dirty="0"/>
              <a:t> image </a:t>
            </a:r>
            <a:r>
              <a:rPr lang="it-IT" dirty="0" err="1"/>
              <a:t>recognition</a:t>
            </a:r>
            <a:r>
              <a:rPr lang="it-IT" dirty="0"/>
              <a:t> models. </a:t>
            </a:r>
          </a:p>
          <a:p>
            <a:r>
              <a:rPr lang="it-IT" dirty="0"/>
              <a:t>After </a:t>
            </a:r>
            <a:r>
              <a:rPr lang="it-IT" dirty="0" err="1"/>
              <a:t>many</a:t>
            </a:r>
            <a:r>
              <a:rPr lang="it-IT" dirty="0"/>
              <a:t> trials, </a:t>
            </a:r>
            <a:r>
              <a:rPr lang="it-IT" dirty="0" err="1"/>
              <a:t>this</a:t>
            </a:r>
            <a:r>
              <a:rPr lang="it-IT" dirty="0"/>
              <a:t> model </a:t>
            </a:r>
            <a:r>
              <a:rPr lang="it-IT" dirty="0" err="1"/>
              <a:t>resulted</a:t>
            </a:r>
            <a:r>
              <a:rPr lang="it-IT" dirty="0"/>
              <a:t> to be the best.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ResNet101 with </a:t>
            </a:r>
            <a:r>
              <a:rPr lang="it-IT" dirty="0" err="1"/>
              <a:t>imagenet</a:t>
            </a:r>
            <a:r>
              <a:rPr lang="it-IT" dirty="0"/>
              <a:t> weights, </a:t>
            </a:r>
            <a:r>
              <a:rPr lang="it-IT" dirty="0" err="1"/>
              <a:t>followed</a:t>
            </a:r>
            <a:r>
              <a:rPr lang="it-IT" dirty="0"/>
              <a:t> by a </a:t>
            </a:r>
            <a:r>
              <a:rPr lang="it-IT" dirty="0" err="1"/>
              <a:t>block</a:t>
            </a:r>
            <a:r>
              <a:rPr lang="it-IT" dirty="0"/>
              <a:t> made of Dropout + </a:t>
            </a:r>
            <a:r>
              <a:rPr lang="it-IT" dirty="0" err="1"/>
              <a:t>ReLu</a:t>
            </a:r>
            <a:r>
              <a:rPr lang="it-IT" dirty="0"/>
              <a:t> </a:t>
            </a:r>
            <a:r>
              <a:rPr lang="it-IT" dirty="0" err="1"/>
              <a:t>activation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+ </a:t>
            </a:r>
            <a:r>
              <a:rPr lang="it-IT" dirty="0" err="1"/>
              <a:t>BatchNormalization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a Dense </a:t>
            </a:r>
            <a:r>
              <a:rPr lang="it-IT" dirty="0" err="1"/>
              <a:t>layer</a:t>
            </a:r>
            <a:r>
              <a:rPr lang="it-IT" dirty="0"/>
              <a:t> with 200 </a:t>
            </a:r>
            <a:r>
              <a:rPr lang="it-IT" dirty="0" err="1"/>
              <a:t>units</a:t>
            </a:r>
            <a:r>
              <a:rPr lang="it-IT" dirty="0"/>
              <a:t> and l2 weight </a:t>
            </a:r>
            <a:r>
              <a:rPr lang="it-IT" dirty="0" err="1"/>
              <a:t>regularization</a:t>
            </a:r>
            <a:r>
              <a:rPr lang="it-IT" dirty="0"/>
              <a:t> and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of Dropout + </a:t>
            </a:r>
            <a:r>
              <a:rPr lang="it-IT" dirty="0" err="1"/>
              <a:t>ReLu</a:t>
            </a:r>
            <a:r>
              <a:rPr lang="it-IT" dirty="0"/>
              <a:t> </a:t>
            </a:r>
            <a:r>
              <a:rPr lang="it-IT" dirty="0" err="1"/>
              <a:t>activation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+ </a:t>
            </a:r>
            <a:r>
              <a:rPr lang="it-IT" dirty="0" err="1"/>
              <a:t>BatchNormalization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a Dense </a:t>
            </a:r>
            <a:r>
              <a:rPr lang="it-IT" dirty="0" err="1"/>
              <a:t>layer</a:t>
            </a:r>
            <a:r>
              <a:rPr lang="it-IT" dirty="0"/>
              <a:t> with 10 </a:t>
            </a:r>
            <a:r>
              <a:rPr lang="it-IT" dirty="0" err="1"/>
              <a:t>units</a:t>
            </a:r>
            <a:r>
              <a:rPr lang="it-IT" dirty="0"/>
              <a:t> and </a:t>
            </a:r>
            <a:r>
              <a:rPr lang="it-IT" dirty="0" err="1"/>
              <a:t>softmax</a:t>
            </a:r>
            <a:r>
              <a:rPr lang="it-IT" dirty="0"/>
              <a:t> </a:t>
            </a:r>
            <a:r>
              <a:rPr lang="it-IT" dirty="0" err="1"/>
              <a:t>activation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C6E3578-66D0-4F8A-9D8A-8F51C55FAF84}"/>
              </a:ext>
            </a:extLst>
          </p:cNvPr>
          <p:cNvSpPr/>
          <p:nvPr/>
        </p:nvSpPr>
        <p:spPr>
          <a:xfrm>
            <a:off x="5690933" y="295221"/>
            <a:ext cx="5243804" cy="62701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Titolo 2">
            <a:extLst>
              <a:ext uri="{FF2B5EF4-FFF2-40B4-BE49-F238E27FC236}">
                <a16:creationId xmlns:a16="http://schemas.microsoft.com/office/drawing/2014/main" id="{FE5D07BF-02FB-48E3-B493-DB82694F44E5}"/>
              </a:ext>
            </a:extLst>
          </p:cNvPr>
          <p:cNvSpPr txBox="1">
            <a:spLocks/>
          </p:cNvSpPr>
          <p:nvPr/>
        </p:nvSpPr>
        <p:spPr>
          <a:xfrm>
            <a:off x="5736653" y="292607"/>
            <a:ext cx="5198084" cy="6270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3200" dirty="0"/>
              <a:t>ResNet101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Dropout(0.5)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ReLU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pt-BR" sz="1600" b="0" dirty="0">
                <a:effectLst/>
                <a:latin typeface="Consolas" panose="020B0609020204030204" pitchFamily="49" charset="0"/>
              </a:rPr>
              <a:t>Dense(200, activation='relu', kernel_regularizer=regularizers.l2(l2=0.0005))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Dropout(0.5)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ReLU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Dense(10, 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activation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softmax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')</a:t>
            </a:r>
          </a:p>
          <a:p>
            <a:pPr algn="ctr">
              <a:lnSpc>
                <a:spcPct val="150000"/>
              </a:lnSpc>
            </a:pPr>
            <a:endParaRPr lang="it-IT" sz="3200" dirty="0"/>
          </a:p>
        </p:txBody>
      </p:sp>
      <p:sp>
        <p:nvSpPr>
          <p:cNvPr id="17" name="Titolo 2">
            <a:extLst>
              <a:ext uri="{FF2B5EF4-FFF2-40B4-BE49-F238E27FC236}">
                <a16:creationId xmlns:a16="http://schemas.microsoft.com/office/drawing/2014/main" id="{64C2FEA9-402F-4A51-A239-12804B790161}"/>
              </a:ext>
            </a:extLst>
          </p:cNvPr>
          <p:cNvSpPr txBox="1">
            <a:spLocks/>
          </p:cNvSpPr>
          <p:nvPr/>
        </p:nvSpPr>
        <p:spPr>
          <a:xfrm>
            <a:off x="8093953" y="1084103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19" name="Titolo 2">
            <a:extLst>
              <a:ext uri="{FF2B5EF4-FFF2-40B4-BE49-F238E27FC236}">
                <a16:creationId xmlns:a16="http://schemas.microsoft.com/office/drawing/2014/main" id="{9DFCB179-707F-42FF-B656-DD695DAB4E34}"/>
              </a:ext>
            </a:extLst>
          </p:cNvPr>
          <p:cNvSpPr txBox="1">
            <a:spLocks/>
          </p:cNvSpPr>
          <p:nvPr/>
        </p:nvSpPr>
        <p:spPr>
          <a:xfrm>
            <a:off x="8093953" y="1616603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0" name="Titolo 2">
            <a:extLst>
              <a:ext uri="{FF2B5EF4-FFF2-40B4-BE49-F238E27FC236}">
                <a16:creationId xmlns:a16="http://schemas.microsoft.com/office/drawing/2014/main" id="{ECA4891C-0287-4D49-8534-9B74AACFA5DA}"/>
              </a:ext>
            </a:extLst>
          </p:cNvPr>
          <p:cNvSpPr txBox="1">
            <a:spLocks/>
          </p:cNvSpPr>
          <p:nvPr/>
        </p:nvSpPr>
        <p:spPr>
          <a:xfrm>
            <a:off x="8093953" y="2157416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1" name="Titolo 2">
            <a:extLst>
              <a:ext uri="{FF2B5EF4-FFF2-40B4-BE49-F238E27FC236}">
                <a16:creationId xmlns:a16="http://schemas.microsoft.com/office/drawing/2014/main" id="{DDACBA53-0F68-4677-87CE-784A3A5B20B5}"/>
              </a:ext>
            </a:extLst>
          </p:cNvPr>
          <p:cNvSpPr txBox="1">
            <a:spLocks/>
          </p:cNvSpPr>
          <p:nvPr/>
        </p:nvSpPr>
        <p:spPr>
          <a:xfrm>
            <a:off x="8093953" y="2643047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2" name="Titolo 2">
            <a:extLst>
              <a:ext uri="{FF2B5EF4-FFF2-40B4-BE49-F238E27FC236}">
                <a16:creationId xmlns:a16="http://schemas.microsoft.com/office/drawing/2014/main" id="{AB79D356-93F9-492A-BE8E-BB0D8009129E}"/>
              </a:ext>
            </a:extLst>
          </p:cNvPr>
          <p:cNvSpPr txBox="1">
            <a:spLocks/>
          </p:cNvSpPr>
          <p:nvPr/>
        </p:nvSpPr>
        <p:spPr>
          <a:xfrm>
            <a:off x="8093953" y="3469473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3" name="Titolo 2">
            <a:extLst>
              <a:ext uri="{FF2B5EF4-FFF2-40B4-BE49-F238E27FC236}">
                <a16:creationId xmlns:a16="http://schemas.microsoft.com/office/drawing/2014/main" id="{BC94E803-1A91-443E-82D6-F17CF73249A5}"/>
              </a:ext>
            </a:extLst>
          </p:cNvPr>
          <p:cNvSpPr txBox="1">
            <a:spLocks/>
          </p:cNvSpPr>
          <p:nvPr/>
        </p:nvSpPr>
        <p:spPr>
          <a:xfrm>
            <a:off x="8093953" y="4002058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4" name="Titolo 2">
            <a:extLst>
              <a:ext uri="{FF2B5EF4-FFF2-40B4-BE49-F238E27FC236}">
                <a16:creationId xmlns:a16="http://schemas.microsoft.com/office/drawing/2014/main" id="{9EEA5802-4D71-492C-917A-79888344D8B5}"/>
              </a:ext>
            </a:extLst>
          </p:cNvPr>
          <p:cNvSpPr txBox="1">
            <a:spLocks/>
          </p:cNvSpPr>
          <p:nvPr/>
        </p:nvSpPr>
        <p:spPr>
          <a:xfrm>
            <a:off x="8084603" y="4455992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5" name="Titolo 2">
            <a:extLst>
              <a:ext uri="{FF2B5EF4-FFF2-40B4-BE49-F238E27FC236}">
                <a16:creationId xmlns:a16="http://schemas.microsoft.com/office/drawing/2014/main" id="{A0481313-CFFF-453A-ADFF-8DBFECA8AD22}"/>
              </a:ext>
            </a:extLst>
          </p:cNvPr>
          <p:cNvSpPr txBox="1">
            <a:spLocks/>
          </p:cNvSpPr>
          <p:nvPr/>
        </p:nvSpPr>
        <p:spPr>
          <a:xfrm>
            <a:off x="8093953" y="4959847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611758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7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76109" y="1838857"/>
            <a:ext cx="5202296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72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8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5715" y="1838857"/>
            <a:ext cx="8623084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20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22357491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1_TF89338750_Win32" id="{E55A3EA0-BE54-4F8C-A3F8-63B170F23C1F}" vid="{1423E9D6-3A8B-4DFB-B348-1EC550DAAC1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Galaxy</Template>
  <TotalTime>239</TotalTime>
  <Words>821</Words>
  <Application>Microsoft Office PowerPoint</Application>
  <PresentationFormat>Widescreen</PresentationFormat>
  <Paragraphs>137</Paragraphs>
  <Slides>22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7" baseType="lpstr">
      <vt:lpstr>Arial</vt:lpstr>
      <vt:lpstr>Calibri</vt:lpstr>
      <vt:lpstr>Consolas</vt:lpstr>
      <vt:lpstr>Univers</vt:lpstr>
      <vt:lpstr>GradientUnivers</vt:lpstr>
      <vt:lpstr>Animal recognition</vt:lpstr>
      <vt:lpstr>Presentazione standard di PowerPoint</vt:lpstr>
      <vt:lpstr>AUDIO RECOGNITION</vt:lpstr>
      <vt:lpstr>Objective</vt:lpstr>
      <vt:lpstr>Preprocessing</vt:lpstr>
      <vt:lpstr>Presentazione standard di PowerPoint</vt:lpstr>
      <vt:lpstr>Results</vt:lpstr>
      <vt:lpstr>Results</vt:lpstr>
      <vt:lpstr>image RECOGNITION</vt:lpstr>
      <vt:lpstr>Objective</vt:lpstr>
      <vt:lpstr>Preprocessing</vt:lpstr>
      <vt:lpstr>Presentazione standard di PowerPoint</vt:lpstr>
      <vt:lpstr>Results</vt:lpstr>
      <vt:lpstr>Results</vt:lpstr>
      <vt:lpstr>Image retrieval</vt:lpstr>
      <vt:lpstr>Objective</vt:lpstr>
      <vt:lpstr>Preprocessing</vt:lpstr>
      <vt:lpstr>Presentazione standard di PowerPoint</vt:lpstr>
      <vt:lpstr>Results</vt:lpstr>
      <vt:lpstr>Demo</vt:lpstr>
      <vt:lpstr>Demo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Federico</dc:creator>
  <cp:lastModifiedBy>Fede Luzzi</cp:lastModifiedBy>
  <cp:revision>33</cp:revision>
  <dcterms:created xsi:type="dcterms:W3CDTF">2020-12-27T13:00:14Z</dcterms:created>
  <dcterms:modified xsi:type="dcterms:W3CDTF">2020-12-29T13:52:32Z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